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57" r:id="rId7"/>
    <p:sldId id="258" r:id="rId8"/>
    <p:sldId id="259" r:id="rId9"/>
    <p:sldId id="260" r:id="rId10"/>
    <p:sldId id="270" r:id="rId11"/>
    <p:sldId id="262" r:id="rId12"/>
    <p:sldId id="271" r:id="rId13"/>
    <p:sldId id="263" r:id="rId14"/>
    <p:sldId id="272" r:id="rId15"/>
    <p:sldId id="264" r:id="rId16"/>
    <p:sldId id="265" r:id="rId17"/>
    <p:sldId id="266" r:id="rId18"/>
    <p:sldId id="273" r:id="rId19"/>
    <p:sldId id="267" r:id="rId20"/>
    <p:sldId id="268" r:id="rId21"/>
    <p:sldId id="275" r:id="rId22"/>
    <p:sldId id="274" r:id="rId2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8AE21-145E-4A23-9A79-17F31B31B0F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0DAEDE51-418A-477B-9A1F-D7149A6D9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408B2AE1-81F1-4C8F-A738-B7769814D5D8}"/>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5" name="Tijdelijke aanduiding voor voettekst 4">
            <a:extLst>
              <a:ext uri="{FF2B5EF4-FFF2-40B4-BE49-F238E27FC236}">
                <a16:creationId xmlns:a16="http://schemas.microsoft.com/office/drawing/2014/main" id="{4A20FC69-940A-4D1E-816F-359846E5CEF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2CBE729-BFA8-4F32-A752-6DBFA8A7CE7B}"/>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042997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07829-76E1-4D7C-8D1D-15CE925E76E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EBB1C98-CFD9-4B82-AFD7-5D7E1075334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EAFB12E-D511-4D76-8A8D-40EBFCB4F525}"/>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5" name="Tijdelijke aanduiding voor voettekst 4">
            <a:extLst>
              <a:ext uri="{FF2B5EF4-FFF2-40B4-BE49-F238E27FC236}">
                <a16:creationId xmlns:a16="http://schemas.microsoft.com/office/drawing/2014/main" id="{2B26E96C-8F4B-4A23-B6E0-89469D17CCF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E58C901-D805-4733-BE29-70A6B4120803}"/>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49420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465AD2D-F695-4E1D-925B-BC698CCF848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B1C62BF-D19A-41BD-AD69-5752B395F18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472DA13-861A-467F-BFDA-6FF9CF638E65}"/>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5" name="Tijdelijke aanduiding voor voettekst 4">
            <a:extLst>
              <a:ext uri="{FF2B5EF4-FFF2-40B4-BE49-F238E27FC236}">
                <a16:creationId xmlns:a16="http://schemas.microsoft.com/office/drawing/2014/main" id="{1FDAA2EE-D182-4D8E-9987-870AE7234D8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B3BAA8C-A3DB-45EE-A987-134712AA7D4E}"/>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366043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8490F-225A-4610-A656-3543756C6CA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063A607-C53E-454F-99C6-090F4D0E53C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CF6FDA2-0440-4E29-981D-5102BB640EC6}"/>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5" name="Tijdelijke aanduiding voor voettekst 4">
            <a:extLst>
              <a:ext uri="{FF2B5EF4-FFF2-40B4-BE49-F238E27FC236}">
                <a16:creationId xmlns:a16="http://schemas.microsoft.com/office/drawing/2014/main" id="{30BFE8F1-46AC-4FD1-983B-6FF4185BA7A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4A9F0CD-AB9B-4D76-8C8F-96B3D6D6C0D5}"/>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3948024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E55C8-8887-4A5D-B2D1-17ED6BD2656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50F55A6-99DF-46A5-B0BA-69D490268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DDD56AA-B4FB-4118-A1C2-F3F1FE86DFC5}"/>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5" name="Tijdelijke aanduiding voor voettekst 4">
            <a:extLst>
              <a:ext uri="{FF2B5EF4-FFF2-40B4-BE49-F238E27FC236}">
                <a16:creationId xmlns:a16="http://schemas.microsoft.com/office/drawing/2014/main" id="{11557036-FC6A-4F29-9118-F5197277D4E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61C7266-78EE-461E-A26D-DFB64CC99A1F}"/>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505826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3A3DE-5C71-47FD-B7D1-5785541A9AE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2994874-25A5-4814-8FB2-414CFB0E939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B5B8534C-1BD3-4E92-9AC3-10A2FDF93DF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81EEFAF-2B65-4032-B786-341778AC4646}"/>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6" name="Tijdelijke aanduiding voor voettekst 5">
            <a:extLst>
              <a:ext uri="{FF2B5EF4-FFF2-40B4-BE49-F238E27FC236}">
                <a16:creationId xmlns:a16="http://schemas.microsoft.com/office/drawing/2014/main" id="{ED1210B3-659F-4B81-A036-92447785793F}"/>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F8DF68B-D8ED-422B-AE3B-7B2577FF620D}"/>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2901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04F9F-4207-4A31-AF3F-5F6B0414C32D}"/>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6A109BD-04FB-4BCE-8803-E7B4DE0BD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B299FE-AFB9-4D1E-8ABA-A96F3E5DB9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E4116C08-3E7A-41E2-A9DA-12380EBA6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89C0C44-1E95-472F-A32A-07FD016C83C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361C67A-EFD1-478D-A7B4-A40C39355B7A}"/>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8" name="Tijdelijke aanduiding voor voettekst 7">
            <a:extLst>
              <a:ext uri="{FF2B5EF4-FFF2-40B4-BE49-F238E27FC236}">
                <a16:creationId xmlns:a16="http://schemas.microsoft.com/office/drawing/2014/main" id="{6BA41474-5E2E-4B8D-BD2E-8570FDDF5E7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4969DE6-EF0A-46F4-AE22-88ED83EA2321}"/>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2141319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40F63-F9CA-4DC8-B6A3-9B512329416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8C91786-E557-474E-ACD6-ECB453B5EF86}"/>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4" name="Tijdelijke aanduiding voor voettekst 3">
            <a:extLst>
              <a:ext uri="{FF2B5EF4-FFF2-40B4-BE49-F238E27FC236}">
                <a16:creationId xmlns:a16="http://schemas.microsoft.com/office/drawing/2014/main" id="{C9363D31-9A9C-409F-970D-248204EF942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A5083215-10A9-47B9-BC2D-41ABF85014A2}"/>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3859994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F145AB-0CD0-4695-B33A-31CA74DD835B}"/>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3" name="Tijdelijke aanduiding voor voettekst 2">
            <a:extLst>
              <a:ext uri="{FF2B5EF4-FFF2-40B4-BE49-F238E27FC236}">
                <a16:creationId xmlns:a16="http://schemas.microsoft.com/office/drawing/2014/main" id="{68988FCA-2408-409C-A78D-0FE6F1F49AB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76B2B38-9BCA-4B6C-B7C7-643C74C99198}"/>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384163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B9066-53C5-4E51-B96A-FAF76BA195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092B60C-63ED-41F5-BC7E-9BF10662D1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E9D612FD-3ACC-4B3D-9C51-D277C9A68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9BFD28-B1CA-4A67-90C8-4AC56322B37F}"/>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6" name="Tijdelijke aanduiding voor voettekst 5">
            <a:extLst>
              <a:ext uri="{FF2B5EF4-FFF2-40B4-BE49-F238E27FC236}">
                <a16:creationId xmlns:a16="http://schemas.microsoft.com/office/drawing/2014/main" id="{F1E78FA8-C60D-4823-A17A-CB098B7212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FF43CA0-F3E2-42F2-B16B-DF79EC9F3C25}"/>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378434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061AC-9391-4349-8D53-4691F2C299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CB50B4E-C7F1-429E-A829-73D05F99EB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B0865D6-C5B4-4212-B284-F0BBC597D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29ADFE-1264-43F8-A803-3D76597D2663}"/>
              </a:ext>
            </a:extLst>
          </p:cNvPr>
          <p:cNvSpPr>
            <a:spLocks noGrp="1"/>
          </p:cNvSpPr>
          <p:nvPr>
            <p:ph type="dt" sz="half" idx="10"/>
          </p:nvPr>
        </p:nvSpPr>
        <p:spPr/>
        <p:txBody>
          <a:bodyPr/>
          <a:lstStyle/>
          <a:p>
            <a:fld id="{7CF4079E-55E4-4569-9FF7-40F5A8183A95}" type="datetimeFigureOut">
              <a:rPr lang="nl-BE" smtClean="0"/>
              <a:t>21/10/2020</a:t>
            </a:fld>
            <a:endParaRPr lang="nl-BE"/>
          </a:p>
        </p:txBody>
      </p:sp>
      <p:sp>
        <p:nvSpPr>
          <p:cNvPr id="6" name="Tijdelijke aanduiding voor voettekst 5">
            <a:extLst>
              <a:ext uri="{FF2B5EF4-FFF2-40B4-BE49-F238E27FC236}">
                <a16:creationId xmlns:a16="http://schemas.microsoft.com/office/drawing/2014/main" id="{B550B353-2990-4544-856D-33A6EFCFCB3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9BE829E-86E2-4E28-BA03-9D3CEA58AE7E}"/>
              </a:ext>
            </a:extLst>
          </p:cNvPr>
          <p:cNvSpPr>
            <a:spLocks noGrp="1"/>
          </p:cNvSpPr>
          <p:nvPr>
            <p:ph type="sldNum" sz="quarter" idx="12"/>
          </p:nvPr>
        </p:nvSpPr>
        <p:spPr/>
        <p:txBody>
          <a:bodyPr/>
          <a:lstStyle/>
          <a:p>
            <a:fld id="{6346EF14-9D6C-4195-8D2C-4EDEE41E2C26}" type="slidenum">
              <a:rPr lang="nl-BE" smtClean="0"/>
              <a:t>‹nr.›</a:t>
            </a:fld>
            <a:endParaRPr lang="nl-BE"/>
          </a:p>
        </p:txBody>
      </p:sp>
    </p:spTree>
    <p:extLst>
      <p:ext uri="{BB962C8B-B14F-4D97-AF65-F5344CB8AC3E}">
        <p14:creationId xmlns:p14="http://schemas.microsoft.com/office/powerpoint/2010/main" val="1312760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79DF0CF-62F5-4D3A-921D-11E0B071CE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ED725B7-51F2-44A6-85EF-CACA4AFA3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E4291F6-737C-4F50-95D0-DE751E684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4079E-55E4-4569-9FF7-40F5A8183A95}" type="datetimeFigureOut">
              <a:rPr lang="nl-BE" smtClean="0"/>
              <a:t>21/10/2020</a:t>
            </a:fld>
            <a:endParaRPr lang="nl-BE"/>
          </a:p>
        </p:txBody>
      </p:sp>
      <p:sp>
        <p:nvSpPr>
          <p:cNvPr id="5" name="Tijdelijke aanduiding voor voettekst 4">
            <a:extLst>
              <a:ext uri="{FF2B5EF4-FFF2-40B4-BE49-F238E27FC236}">
                <a16:creationId xmlns:a16="http://schemas.microsoft.com/office/drawing/2014/main" id="{B3E4AE68-81D1-4D7F-BF87-6BC6D1CBB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4495A9C0-949F-4129-8661-AFC20EFDC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6EF14-9D6C-4195-8D2C-4EDEE41E2C26}" type="slidenum">
              <a:rPr lang="nl-BE" smtClean="0"/>
              <a:t>‹nr.›</a:t>
            </a:fld>
            <a:endParaRPr lang="nl-BE"/>
          </a:p>
        </p:txBody>
      </p:sp>
    </p:spTree>
    <p:extLst>
      <p:ext uri="{BB962C8B-B14F-4D97-AF65-F5344CB8AC3E}">
        <p14:creationId xmlns:p14="http://schemas.microsoft.com/office/powerpoint/2010/main" val="237061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info@participate-autisme.b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9">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1">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3">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45">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0C924F-567D-488A-ABB5-0EEB736D1679}"/>
              </a:ext>
            </a:extLst>
          </p:cNvPr>
          <p:cNvSpPr>
            <a:spLocks noGrp="1"/>
          </p:cNvSpPr>
          <p:nvPr>
            <p:ph type="ctrTitle"/>
          </p:nvPr>
        </p:nvSpPr>
        <p:spPr>
          <a:xfrm>
            <a:off x="987689" y="3071183"/>
            <a:ext cx="9910296" cy="2590027"/>
          </a:xfrm>
        </p:spPr>
        <p:txBody>
          <a:bodyPr anchor="t">
            <a:normAutofit/>
          </a:bodyPr>
          <a:lstStyle/>
          <a:p>
            <a:pPr algn="l"/>
            <a:r>
              <a:rPr lang="nl-BE" sz="8000" b="1"/>
              <a:t>Handleiding</a:t>
            </a:r>
            <a:endParaRPr lang="nl-BE" sz="8000" b="1" dirty="0"/>
          </a:p>
        </p:txBody>
      </p:sp>
      <p:sp>
        <p:nvSpPr>
          <p:cNvPr id="3" name="Ondertitel 2">
            <a:extLst>
              <a:ext uri="{FF2B5EF4-FFF2-40B4-BE49-F238E27FC236}">
                <a16:creationId xmlns:a16="http://schemas.microsoft.com/office/drawing/2014/main" id="{5E723479-06B5-4F89-BDD4-98850854A283}"/>
              </a:ext>
            </a:extLst>
          </p:cNvPr>
          <p:cNvSpPr>
            <a:spLocks noGrp="1"/>
          </p:cNvSpPr>
          <p:nvPr>
            <p:ph type="subTitle" idx="1"/>
          </p:nvPr>
        </p:nvSpPr>
        <p:spPr>
          <a:xfrm>
            <a:off x="987688" y="1553518"/>
            <a:ext cx="9910295" cy="1281733"/>
          </a:xfrm>
        </p:spPr>
        <p:txBody>
          <a:bodyPr anchor="b">
            <a:normAutofit/>
          </a:bodyPr>
          <a:lstStyle/>
          <a:p>
            <a:pPr algn="l"/>
            <a:r>
              <a:rPr lang="nl-BE"/>
              <a:t>Hoe ga ik aan de slag met de Atlas?</a:t>
            </a:r>
          </a:p>
        </p:txBody>
      </p:sp>
      <p:sp>
        <p:nvSpPr>
          <p:cNvPr id="54" name="Rectangle 4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615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E3AC8B-127B-44BE-A920-506D3540CE4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3400" dirty="0"/>
              <a:t>Opbouw van de verschillende domeinen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D5C45F41-E53E-4669-8811-37234DDEB73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nl-BE" sz="2000" dirty="0"/>
              <a:t>Uitleg over het domein</a:t>
            </a:r>
          </a:p>
          <a:p>
            <a:pPr indent="-228600">
              <a:buFont typeface="Arial" panose="020B0604020202020204" pitchFamily="34" charset="0"/>
              <a:buChar char="•"/>
            </a:pPr>
            <a:r>
              <a:rPr lang="nl-BE" sz="2000" dirty="0"/>
              <a:t>Vragenlijst</a:t>
            </a:r>
          </a:p>
          <a:p>
            <a:pPr indent="-228600">
              <a:buFont typeface="Arial" panose="020B0604020202020204" pitchFamily="34" charset="0"/>
              <a:buChar char="•"/>
            </a:pPr>
            <a:r>
              <a:rPr lang="nl-BE" sz="2000" dirty="0"/>
              <a:t>Extra informatie</a:t>
            </a:r>
          </a:p>
          <a:p>
            <a:pPr indent="-228600">
              <a:buFont typeface="Arial" panose="020B0604020202020204" pitchFamily="34" charset="0"/>
              <a:buChar char="•"/>
            </a:pPr>
            <a:r>
              <a:rPr lang="nl-BE" sz="2000" dirty="0"/>
              <a:t>Extra methodieken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Tijdelijke aanduiding voor inhoud 9" descr="Afbeelding met schermafbeelding&#10;&#10;Automatisch gegenereerde beschrijving">
            <a:extLst>
              <a:ext uri="{FF2B5EF4-FFF2-40B4-BE49-F238E27FC236}">
                <a16:creationId xmlns:a16="http://schemas.microsoft.com/office/drawing/2014/main" id="{7B31A0DB-01F6-479A-A103-047630756F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4474" y="987425"/>
            <a:ext cx="5349628" cy="4873625"/>
          </a:xfrm>
        </p:spPr>
      </p:pic>
      <p:sp>
        <p:nvSpPr>
          <p:cNvPr id="16" name="Pijl: rechts 15">
            <a:extLst>
              <a:ext uri="{FF2B5EF4-FFF2-40B4-BE49-F238E27FC236}">
                <a16:creationId xmlns:a16="http://schemas.microsoft.com/office/drawing/2014/main" id="{6DC29806-AD1C-4F8D-97FB-01AA8CDFAB3F}"/>
              </a:ext>
            </a:extLst>
          </p:cNvPr>
          <p:cNvSpPr/>
          <p:nvPr/>
        </p:nvSpPr>
        <p:spPr>
          <a:xfrm>
            <a:off x="6572986" y="4400196"/>
            <a:ext cx="382330" cy="241183"/>
          </a:xfrm>
          <a:prstGeom prst="rightArrow">
            <a:avLst>
              <a:gd name="adj1" fmla="val 50000"/>
              <a:gd name="adj2" fmla="val 46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0049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17A7B06-71AF-4DD6-B7E2-5495396E94D3}"/>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nl-BE" sz="4000" dirty="0"/>
              <a:t>Uitleg over het domein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id="{601589BF-5895-4527-B4A7-F93FF8408EE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Geen uitgebreide theoretische achtergrond, maar kort en bondige informatie over het domein.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Tijdelijke aanduiding voor inhoud 7">
            <a:extLst>
              <a:ext uri="{FF2B5EF4-FFF2-40B4-BE49-F238E27FC236}">
                <a16:creationId xmlns:a16="http://schemas.microsoft.com/office/drawing/2014/main" id="{FA9B639E-0183-4524-987E-837DE49E1F63}"/>
              </a:ext>
            </a:extLst>
          </p:cNvPr>
          <p:cNvPicPr>
            <a:picLocks noGrp="1" noChangeAspect="1"/>
          </p:cNvPicPr>
          <p:nvPr>
            <p:ph idx="1"/>
          </p:nvPr>
        </p:nvPicPr>
        <p:blipFill>
          <a:blip r:embed="rId2"/>
          <a:stretch>
            <a:fillRect/>
          </a:stretch>
        </p:blipFill>
        <p:spPr>
          <a:xfrm>
            <a:off x="5596219" y="921742"/>
            <a:ext cx="5848616" cy="5013880"/>
          </a:xfrm>
          <a:prstGeom prst="rect">
            <a:avLst/>
          </a:prstGeom>
        </p:spPr>
      </p:pic>
      <p:sp>
        <p:nvSpPr>
          <p:cNvPr id="24" name="Pijl: rechts 23">
            <a:extLst>
              <a:ext uri="{FF2B5EF4-FFF2-40B4-BE49-F238E27FC236}">
                <a16:creationId xmlns:a16="http://schemas.microsoft.com/office/drawing/2014/main" id="{B48C2C51-590F-41E8-8CA2-F81047BC7065}"/>
              </a:ext>
            </a:extLst>
          </p:cNvPr>
          <p:cNvSpPr/>
          <p:nvPr/>
        </p:nvSpPr>
        <p:spPr>
          <a:xfrm>
            <a:off x="5289235" y="1836158"/>
            <a:ext cx="382330" cy="241183"/>
          </a:xfrm>
          <a:prstGeom prst="rightArrow">
            <a:avLst>
              <a:gd name="adj1" fmla="val 50000"/>
              <a:gd name="adj2" fmla="val 46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932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7A7B06-71AF-4DD6-B7E2-5495396E94D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Vragenlijst</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601589BF-5895-4527-B4A7-F93FF8408EEA}"/>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Bij de vier domeinen hoort telkens een uitgebreide vragenlijst om jouw autisme in kaart te brengen. De vragenlijsten zijn opgesplitst in verschillende rubrieken.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DDF88AD7-7B04-4A78-8877-46D1D029425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977788" y="1028587"/>
            <a:ext cx="5425410" cy="4800826"/>
          </a:xfrm>
          <a:prstGeom prst="rect">
            <a:avLst/>
          </a:prstGeom>
        </p:spPr>
      </p:pic>
      <p:sp>
        <p:nvSpPr>
          <p:cNvPr id="24" name="Pijl: rechts 23">
            <a:extLst>
              <a:ext uri="{FF2B5EF4-FFF2-40B4-BE49-F238E27FC236}">
                <a16:creationId xmlns:a16="http://schemas.microsoft.com/office/drawing/2014/main" id="{B48C2C51-590F-41E8-8CA2-F81047BC7065}"/>
              </a:ext>
            </a:extLst>
          </p:cNvPr>
          <p:cNvSpPr/>
          <p:nvPr/>
        </p:nvSpPr>
        <p:spPr>
          <a:xfrm>
            <a:off x="5977787" y="2763800"/>
            <a:ext cx="382330" cy="241183"/>
          </a:xfrm>
          <a:prstGeom prst="rightArrow">
            <a:avLst>
              <a:gd name="adj1" fmla="val 50000"/>
              <a:gd name="adj2" fmla="val 46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06744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75160A-BC8F-4DD3-9526-7C8DF3E8EE7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Aan de slag met een vragenlijst</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5E5161A9-6388-47D3-A9E5-406D71CF6E2F}"/>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Elke vragenlijst bestaat uit aanvinkbare keuzelijsten. </a:t>
            </a:r>
          </a:p>
          <a:p>
            <a:r>
              <a:rPr lang="nl-BE" sz="2000" dirty="0"/>
              <a:t>Kies de lijst die je wil invullen. </a:t>
            </a:r>
          </a:p>
          <a:p>
            <a:r>
              <a:rPr lang="nl-BE" sz="2000" dirty="0"/>
              <a:t>Vink aan wat voor jou van toepassing is en beantwoord de bijkomende vragen.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schermafbeelding&#10;&#10;Automatisch gegenereerde beschrijving">
            <a:extLst>
              <a:ext uri="{FF2B5EF4-FFF2-40B4-BE49-F238E27FC236}">
                <a16:creationId xmlns:a16="http://schemas.microsoft.com/office/drawing/2014/main" id="{175C0E91-AAAE-4160-A1D5-C47836486B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 b="1964"/>
          <a:stretch/>
        </p:blipFill>
        <p:spPr>
          <a:xfrm>
            <a:off x="5977788" y="799352"/>
            <a:ext cx="5425410" cy="5259296"/>
          </a:xfrm>
          <a:prstGeom prst="rect">
            <a:avLst/>
          </a:prstGeom>
        </p:spPr>
      </p:pic>
      <p:sp>
        <p:nvSpPr>
          <p:cNvPr id="16" name="Pijl: rechts 15">
            <a:extLst>
              <a:ext uri="{FF2B5EF4-FFF2-40B4-BE49-F238E27FC236}">
                <a16:creationId xmlns:a16="http://schemas.microsoft.com/office/drawing/2014/main" id="{6B428384-814D-4DA1-A102-0FB4D2303B39}"/>
              </a:ext>
            </a:extLst>
          </p:cNvPr>
          <p:cNvSpPr/>
          <p:nvPr/>
        </p:nvSpPr>
        <p:spPr>
          <a:xfrm>
            <a:off x="8430196" y="2992257"/>
            <a:ext cx="382330" cy="241183"/>
          </a:xfrm>
          <a:prstGeom prst="rightArrow">
            <a:avLst>
              <a:gd name="adj1" fmla="val 50000"/>
              <a:gd name="adj2" fmla="val 46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0859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Inspiratiebox</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Bij de keuzelijsten horen telkens uitklapbare inspiratieboxen. Ze dienen als voorbeeld en kunnen je helpen bij het invullen.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schermafbeelding&#10;&#10;Automatisch gegenereerde beschrijving">
            <a:extLst>
              <a:ext uri="{FF2B5EF4-FFF2-40B4-BE49-F238E27FC236}">
                <a16:creationId xmlns:a16="http://schemas.microsoft.com/office/drawing/2014/main" id="{A923CF73-054A-4DB8-8A92-8F47E72BD3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32" r="4" b="497"/>
          <a:stretch/>
        </p:blipFill>
        <p:spPr>
          <a:xfrm>
            <a:off x="5977788" y="799352"/>
            <a:ext cx="5425410" cy="5259296"/>
          </a:xfrm>
          <a:prstGeom prst="rect">
            <a:avLst/>
          </a:prstGeom>
        </p:spPr>
      </p:pic>
      <p:sp>
        <p:nvSpPr>
          <p:cNvPr id="16" name="Pijl: rechts 15">
            <a:extLst>
              <a:ext uri="{FF2B5EF4-FFF2-40B4-BE49-F238E27FC236}">
                <a16:creationId xmlns:a16="http://schemas.microsoft.com/office/drawing/2014/main" id="{3C3889EC-5A14-452B-B287-8004D198BFF7}"/>
              </a:ext>
            </a:extLst>
          </p:cNvPr>
          <p:cNvSpPr/>
          <p:nvPr/>
        </p:nvSpPr>
        <p:spPr>
          <a:xfrm>
            <a:off x="9487696" y="2330505"/>
            <a:ext cx="382330" cy="241183"/>
          </a:xfrm>
          <a:prstGeom prst="rightArrow">
            <a:avLst>
              <a:gd name="adj1" fmla="val 50000"/>
              <a:gd name="adj2" fmla="val 46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57928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dirty="0"/>
              <a:t>Gegevens opslaan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Je kan op ieder moment stoppen of even pauzeren. Klik dan onderaan op één van de groene boxen om je gegevens op te slaan.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Tijdelijke aanduiding voor inhoud 6">
            <a:extLst>
              <a:ext uri="{FF2B5EF4-FFF2-40B4-BE49-F238E27FC236}">
                <a16:creationId xmlns:a16="http://schemas.microsoft.com/office/drawing/2014/main" id="{127E24F3-CF19-476F-BA58-38BF9FCE0944}"/>
              </a:ext>
            </a:extLst>
          </p:cNvPr>
          <p:cNvPicPr>
            <a:picLocks noGrp="1" noChangeAspect="1"/>
          </p:cNvPicPr>
          <p:nvPr>
            <p:ph idx="1"/>
          </p:nvPr>
        </p:nvPicPr>
        <p:blipFill>
          <a:blip r:embed="rId2"/>
          <a:stretch>
            <a:fillRect/>
          </a:stretch>
        </p:blipFill>
        <p:spPr>
          <a:xfrm>
            <a:off x="5308430" y="987425"/>
            <a:ext cx="5921716" cy="4873625"/>
          </a:xfrm>
          <a:prstGeom prst="rect">
            <a:avLst/>
          </a:prstGeom>
        </p:spPr>
      </p:pic>
      <p:sp>
        <p:nvSpPr>
          <p:cNvPr id="16" name="Pijl: rechts 15">
            <a:extLst>
              <a:ext uri="{FF2B5EF4-FFF2-40B4-BE49-F238E27FC236}">
                <a16:creationId xmlns:a16="http://schemas.microsoft.com/office/drawing/2014/main" id="{3C3889EC-5A14-452B-B287-8004D198BFF7}"/>
              </a:ext>
            </a:extLst>
          </p:cNvPr>
          <p:cNvSpPr/>
          <p:nvPr/>
        </p:nvSpPr>
        <p:spPr>
          <a:xfrm>
            <a:off x="5358533" y="5499593"/>
            <a:ext cx="382330" cy="199871"/>
          </a:xfrm>
          <a:prstGeom prst="rightArrow">
            <a:avLst>
              <a:gd name="adj1" fmla="val 50000"/>
              <a:gd name="adj2" fmla="val 46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565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nl-BE" sz="4000" dirty="0"/>
              <a:t>Mijn Atlas downloaden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Je kan je persoonlijke Atlas downloaden als een pdf-bestand en deze bewaren op je computer en/of printen.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schermafbeelding&#10;&#10;Automatisch gegenereerde beschrijving">
            <a:extLst>
              <a:ext uri="{FF2B5EF4-FFF2-40B4-BE49-F238E27FC236}">
                <a16:creationId xmlns:a16="http://schemas.microsoft.com/office/drawing/2014/main" id="{A923CF73-054A-4DB8-8A92-8F47E72BD3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32" r="4" b="497"/>
          <a:stretch/>
        </p:blipFill>
        <p:spPr>
          <a:xfrm>
            <a:off x="5977788" y="799352"/>
            <a:ext cx="5425410" cy="5259296"/>
          </a:xfrm>
          <a:prstGeom prst="rect">
            <a:avLst/>
          </a:prstGeom>
        </p:spPr>
      </p:pic>
      <p:sp>
        <p:nvSpPr>
          <p:cNvPr id="18" name="Pijl: rechts 17">
            <a:extLst>
              <a:ext uri="{FF2B5EF4-FFF2-40B4-BE49-F238E27FC236}">
                <a16:creationId xmlns:a16="http://schemas.microsoft.com/office/drawing/2014/main" id="{0CF99365-8EAE-4E67-AC0B-1B62F9C16CF2}"/>
              </a:ext>
            </a:extLst>
          </p:cNvPr>
          <p:cNvSpPr/>
          <p:nvPr/>
        </p:nvSpPr>
        <p:spPr>
          <a:xfrm>
            <a:off x="9036611" y="1083484"/>
            <a:ext cx="382330" cy="241183"/>
          </a:xfrm>
          <a:prstGeom prst="rightArrow">
            <a:avLst>
              <a:gd name="adj1" fmla="val 50000"/>
              <a:gd name="adj2" fmla="val 46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51562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Mijn Atlas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In het pdf-bestand worden jouw antwoorden in een </a:t>
            </a:r>
            <a:r>
              <a:rPr lang="nl-BE" sz="2000"/>
              <a:t>ordelijke tabel opgelijst</a:t>
            </a:r>
            <a:r>
              <a:rPr lang="nl-BE" sz="2000" dirty="0"/>
              <a:t>.</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A923CF73-054A-4DB8-8A92-8F47E72BD34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431178" y="799352"/>
            <a:ext cx="4518630" cy="5259296"/>
          </a:xfrm>
          <a:prstGeom prst="rect">
            <a:avLst/>
          </a:prstGeom>
        </p:spPr>
      </p:pic>
    </p:spTree>
    <p:extLst>
      <p:ext uri="{BB962C8B-B14F-4D97-AF65-F5344CB8AC3E}">
        <p14:creationId xmlns:p14="http://schemas.microsoft.com/office/powerpoint/2010/main" val="239333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Extra methodieken</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NL" dirty="0"/>
              <a:t>Per domein vind je één of meerdere methodes of werkinstrumenten waarmee je zelf aan de slag kan gaan. </a:t>
            </a:r>
          </a:p>
          <a:p>
            <a:r>
              <a:rPr lang="nl-NL" dirty="0"/>
              <a:t>Bedenk eerst of de methodiek voor jou nuttig is. Je kan deze ook gewoon eens lezen als extra informatie.</a:t>
            </a:r>
            <a:endParaRPr lang="nl-BE"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Tijdelijke aanduiding voor inhoud 6">
            <a:extLst>
              <a:ext uri="{FF2B5EF4-FFF2-40B4-BE49-F238E27FC236}">
                <a16:creationId xmlns:a16="http://schemas.microsoft.com/office/drawing/2014/main" id="{BAA19BEE-BCB3-4E03-A0ED-D5714CE5231B}"/>
              </a:ext>
            </a:extLst>
          </p:cNvPr>
          <p:cNvPicPr>
            <a:picLocks noGrp="1" noChangeAspect="1"/>
          </p:cNvPicPr>
          <p:nvPr>
            <p:ph idx="1"/>
          </p:nvPr>
        </p:nvPicPr>
        <p:blipFill>
          <a:blip r:embed="rId2"/>
          <a:stretch>
            <a:fillRect/>
          </a:stretch>
        </p:blipFill>
        <p:spPr>
          <a:xfrm>
            <a:off x="5652829" y="987425"/>
            <a:ext cx="5541913" cy="5161405"/>
          </a:xfrm>
          <a:prstGeom prst="rect">
            <a:avLst/>
          </a:prstGeom>
        </p:spPr>
      </p:pic>
      <p:pic>
        <p:nvPicPr>
          <p:cNvPr id="8" name="Afbeelding 7">
            <a:extLst>
              <a:ext uri="{FF2B5EF4-FFF2-40B4-BE49-F238E27FC236}">
                <a16:creationId xmlns:a16="http://schemas.microsoft.com/office/drawing/2014/main" id="{43E11DAB-1036-4233-9E7E-D5478F1739E2}"/>
              </a:ext>
            </a:extLst>
          </p:cNvPr>
          <p:cNvPicPr>
            <a:picLocks noChangeAspect="1"/>
          </p:cNvPicPr>
          <p:nvPr/>
        </p:nvPicPr>
        <p:blipFill>
          <a:blip r:embed="rId3"/>
          <a:stretch>
            <a:fillRect/>
          </a:stretch>
        </p:blipFill>
        <p:spPr>
          <a:xfrm>
            <a:off x="5344589" y="2847944"/>
            <a:ext cx="396274" cy="274344"/>
          </a:xfrm>
          <a:prstGeom prst="rect">
            <a:avLst/>
          </a:prstGeom>
        </p:spPr>
      </p:pic>
    </p:spTree>
    <p:extLst>
      <p:ext uri="{BB962C8B-B14F-4D97-AF65-F5344CB8AC3E}">
        <p14:creationId xmlns:p14="http://schemas.microsoft.com/office/powerpoint/2010/main" val="1963638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D5DE105-93E6-4FBA-AEF7-9DE06998F56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dirty="0"/>
              <a:t>Nog enkele tips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id="{DE3896A0-3D8C-42BC-9116-58CA4C52843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marL="342900" indent="-342900">
              <a:buFont typeface="Arial" panose="020B0604020202020204" pitchFamily="34" charset="0"/>
              <a:buChar char="•"/>
            </a:pPr>
            <a:r>
              <a:rPr lang="nl-BE" sz="2000" dirty="0"/>
              <a:t>Doseer en zie het invullen van de Atlas als een proces en niet als een eenmalige actie.</a:t>
            </a:r>
          </a:p>
          <a:p>
            <a:pPr marL="342900" indent="-342900">
              <a:buFont typeface="Arial" panose="020B0604020202020204" pitchFamily="34" charset="0"/>
              <a:buChar char="•"/>
            </a:pPr>
            <a:r>
              <a:rPr lang="nl-BE" sz="2000" dirty="0"/>
              <a:t>Kies de thema’s die voor jou interessant zijn. Je hoeft niet alles in te vullen.</a:t>
            </a:r>
          </a:p>
          <a:p>
            <a:pPr marL="342900" indent="-342900">
              <a:buFont typeface="Arial" panose="020B0604020202020204" pitchFamily="34" charset="0"/>
              <a:buChar char="•"/>
            </a:pPr>
            <a:r>
              <a:rPr lang="nl-BE" sz="2000" dirty="0"/>
              <a:t>Bekijk het samen met een vertrouwenspersoon of begeleider.</a:t>
            </a:r>
          </a:p>
          <a:p>
            <a:pPr marL="342900" indent="-342900">
              <a:buFont typeface="Arial" panose="020B0604020202020204" pitchFamily="34" charset="0"/>
              <a:buChar char="•"/>
            </a:pPr>
            <a:r>
              <a:rPr lang="nl-BE" sz="2000" dirty="0"/>
              <a:t>Heb je een technisch probleem of een vraag over de Atlas? Mail naar </a:t>
            </a:r>
            <a:r>
              <a:rPr lang="nl-BE" sz="2000" dirty="0">
                <a:hlinkClick r:id="rId2"/>
              </a:rPr>
              <a:t>info@participate-autisme.be</a:t>
            </a:r>
            <a:r>
              <a:rPr lang="nl-BE" sz="2000" dirty="0"/>
              <a:t> </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Tijdelijke aanduiding voor inhoud 6">
            <a:extLst>
              <a:ext uri="{FF2B5EF4-FFF2-40B4-BE49-F238E27FC236}">
                <a16:creationId xmlns:a16="http://schemas.microsoft.com/office/drawing/2014/main" id="{2F4D753A-E9B8-422A-B8A4-12470BDA3508}"/>
              </a:ext>
            </a:extLst>
          </p:cNvPr>
          <p:cNvPicPr>
            <a:picLocks noGrp="1" noChangeAspect="1"/>
          </p:cNvPicPr>
          <p:nvPr>
            <p:ph idx="1"/>
          </p:nvPr>
        </p:nvPicPr>
        <p:blipFill>
          <a:blip r:embed="rId3"/>
          <a:stretch>
            <a:fillRect/>
          </a:stretch>
        </p:blipFill>
        <p:spPr>
          <a:xfrm>
            <a:off x="7261934" y="4320297"/>
            <a:ext cx="3889268" cy="1603131"/>
          </a:xfrm>
          <a:prstGeom prst="rect">
            <a:avLst/>
          </a:prstGeom>
        </p:spPr>
      </p:pic>
    </p:spTree>
    <p:extLst>
      <p:ext uri="{BB962C8B-B14F-4D97-AF65-F5344CB8AC3E}">
        <p14:creationId xmlns:p14="http://schemas.microsoft.com/office/powerpoint/2010/main" val="788734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C72531-CDD5-48BC-91A7-C92C668E6B09}"/>
              </a:ext>
            </a:extLst>
          </p:cNvPr>
          <p:cNvSpPr>
            <a:spLocks noGrp="1"/>
          </p:cNvSpPr>
          <p:nvPr>
            <p:ph type="title"/>
          </p:nvPr>
        </p:nvSpPr>
        <p:spPr>
          <a:xfrm>
            <a:off x="589560" y="856180"/>
            <a:ext cx="4560584" cy="1128068"/>
          </a:xfrm>
        </p:spPr>
        <p:txBody>
          <a:bodyPr anchor="ctr">
            <a:normAutofit/>
          </a:bodyPr>
          <a:lstStyle/>
          <a:p>
            <a:r>
              <a:rPr lang="nl-BE" sz="3700"/>
              <a:t>Wat is het doel van de Atlas?</a:t>
            </a:r>
          </a:p>
        </p:txBody>
      </p:sp>
      <p:grpSp>
        <p:nvGrpSpPr>
          <p:cNvPr id="77" name="Group 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8" name="Rectangle 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8">
            <a:extLst>
              <a:ext uri="{FF2B5EF4-FFF2-40B4-BE49-F238E27FC236}">
                <a16:creationId xmlns:a16="http://schemas.microsoft.com/office/drawing/2014/main" id="{3E120757-2C76-4D9C-802A-32E787B3B29A}"/>
              </a:ext>
            </a:extLst>
          </p:cNvPr>
          <p:cNvSpPr>
            <a:spLocks noGrp="1"/>
          </p:cNvSpPr>
          <p:nvPr>
            <p:ph idx="1"/>
          </p:nvPr>
        </p:nvSpPr>
        <p:spPr>
          <a:xfrm>
            <a:off x="590719" y="2330505"/>
            <a:ext cx="4559425" cy="3979585"/>
          </a:xfrm>
        </p:spPr>
        <p:txBody>
          <a:bodyPr anchor="ctr">
            <a:normAutofit/>
          </a:bodyPr>
          <a:lstStyle/>
          <a:p>
            <a:r>
              <a:rPr lang="nl-NL" sz="2000"/>
              <a:t>Je gaat na wat je sterktes zijn, wat moeilijk loopt en wat je nodig hebt om je comfortabel te voelen. </a:t>
            </a:r>
          </a:p>
          <a:p>
            <a:r>
              <a:rPr lang="nl-NL" sz="2000"/>
              <a:t>De Atlas kan je helpen om je autisme meer bespreekbaar te maken zodat mensen uit je netwerk je beter begrijpen en weten wat ze kunnen doen of juist vermijden zodat je welbevinden verhoogt.</a:t>
            </a:r>
          </a:p>
          <a:p>
            <a:pPr marL="0" indent="0">
              <a:buNone/>
            </a:pPr>
            <a:endParaRPr lang="en-US" sz="2000" dirty="0"/>
          </a:p>
        </p:txBody>
      </p:sp>
      <p:sp>
        <p:nvSpPr>
          <p:cNvPr id="83" name="Rectangle 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10;&#10;Automatisch gegenereerde beschrijving">
            <a:extLst>
              <a:ext uri="{FF2B5EF4-FFF2-40B4-BE49-F238E27FC236}">
                <a16:creationId xmlns:a16="http://schemas.microsoft.com/office/drawing/2014/main" id="{6AE67916-1AEC-42BC-AD8A-65CF4C72EE6A}"/>
              </a:ext>
            </a:extLst>
          </p:cNvPr>
          <p:cNvPicPr>
            <a:picLocks noChangeAspect="1"/>
          </p:cNvPicPr>
          <p:nvPr/>
        </p:nvPicPr>
        <p:blipFill rotWithShape="1">
          <a:blip r:embed="rId2"/>
          <a:srcRect r="3" b="1049"/>
          <a:stretch/>
        </p:blipFill>
        <p:spPr>
          <a:xfrm>
            <a:off x="6553830" y="1420214"/>
            <a:ext cx="4231203" cy="4101653"/>
          </a:xfrm>
          <a:prstGeom prst="rect">
            <a:avLst/>
          </a:prstGeom>
        </p:spPr>
      </p:pic>
    </p:spTree>
    <p:extLst>
      <p:ext uri="{BB962C8B-B14F-4D97-AF65-F5344CB8AC3E}">
        <p14:creationId xmlns:p14="http://schemas.microsoft.com/office/powerpoint/2010/main" val="4066530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C72531-CDD5-48BC-91A7-C92C668E6B09}"/>
              </a:ext>
            </a:extLst>
          </p:cNvPr>
          <p:cNvSpPr>
            <a:spLocks noGrp="1"/>
          </p:cNvSpPr>
          <p:nvPr>
            <p:ph type="title"/>
          </p:nvPr>
        </p:nvSpPr>
        <p:spPr>
          <a:xfrm>
            <a:off x="589560" y="856180"/>
            <a:ext cx="4560584" cy="1128068"/>
          </a:xfrm>
        </p:spPr>
        <p:txBody>
          <a:bodyPr anchor="ctr">
            <a:normAutofit/>
          </a:bodyPr>
          <a:lstStyle/>
          <a:p>
            <a:r>
              <a:rPr lang="nl-BE" sz="3100" dirty="0"/>
              <a:t>Wat kan je raadplegen zonder registratie?</a:t>
            </a:r>
          </a:p>
        </p:txBody>
      </p:sp>
      <p:grpSp>
        <p:nvGrpSpPr>
          <p:cNvPr id="58" name="Group 5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9" name="Rectangle 5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8">
            <a:extLst>
              <a:ext uri="{FF2B5EF4-FFF2-40B4-BE49-F238E27FC236}">
                <a16:creationId xmlns:a16="http://schemas.microsoft.com/office/drawing/2014/main" id="{3E120757-2C76-4D9C-802A-32E787B3B29A}"/>
              </a:ext>
            </a:extLst>
          </p:cNvPr>
          <p:cNvSpPr>
            <a:spLocks noGrp="1"/>
          </p:cNvSpPr>
          <p:nvPr>
            <p:ph idx="1"/>
          </p:nvPr>
        </p:nvSpPr>
        <p:spPr>
          <a:xfrm>
            <a:off x="590719" y="2330505"/>
            <a:ext cx="4559425" cy="3979585"/>
          </a:xfrm>
        </p:spPr>
        <p:txBody>
          <a:bodyPr anchor="ctr">
            <a:normAutofit/>
          </a:bodyPr>
          <a:lstStyle/>
          <a:p>
            <a:pPr marL="0" indent="0">
              <a:buNone/>
            </a:pPr>
            <a:endParaRPr lang="en-US" sz="2000" dirty="0"/>
          </a:p>
          <a:p>
            <a:r>
              <a:rPr lang="nl-BE" sz="2000" dirty="0"/>
              <a:t>Persoonlijke verhalen</a:t>
            </a:r>
          </a:p>
          <a:p>
            <a:pPr lvl="1"/>
            <a:r>
              <a:rPr lang="nl-BE" sz="2000" dirty="0"/>
              <a:t>Inspiratieverhalen</a:t>
            </a:r>
          </a:p>
          <a:p>
            <a:pPr lvl="1"/>
            <a:r>
              <a:rPr lang="nl-BE" sz="2000" dirty="0"/>
              <a:t>Droomboxen</a:t>
            </a:r>
          </a:p>
        </p:txBody>
      </p:sp>
      <p:sp>
        <p:nvSpPr>
          <p:cNvPr id="70" name="Rectangle 6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4C50CB63-9416-469A-AA0C-4F7CE9B2D9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77788" y="1032158"/>
            <a:ext cx="5425410" cy="4793684"/>
          </a:xfrm>
          <a:prstGeom prst="rect">
            <a:avLst/>
          </a:prstGeom>
        </p:spPr>
      </p:pic>
      <p:sp>
        <p:nvSpPr>
          <p:cNvPr id="50" name="Pijl: rechts 49">
            <a:extLst>
              <a:ext uri="{FF2B5EF4-FFF2-40B4-BE49-F238E27FC236}">
                <a16:creationId xmlns:a16="http://schemas.microsoft.com/office/drawing/2014/main" id="{03172A52-5721-43D7-BB1A-2540801A5667}"/>
              </a:ext>
            </a:extLst>
          </p:cNvPr>
          <p:cNvSpPr/>
          <p:nvPr/>
        </p:nvSpPr>
        <p:spPr>
          <a:xfrm>
            <a:off x="5685809" y="3428682"/>
            <a:ext cx="382330" cy="241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65535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1A963F-12CF-47C4-AFD9-780368DD1E5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4000"/>
              <a:t>Inspiratieverhalen</a:t>
            </a:r>
            <a:endParaRPr lang="nl-BE" sz="4000" dirty="0"/>
          </a:p>
        </p:txBody>
      </p:sp>
      <p:grpSp>
        <p:nvGrpSpPr>
          <p:cNvPr id="24"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43B42ADE-E3EE-4BEB-B5A8-8BD8B669EA82}"/>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a:t>In de uitgewerkte voorbeelden lees je hoe mensen met autisme omgaan met de verschillende thema’s die in de Atlas aan bod komen. Je vindt er strategieën, oplossingen en ideeën die uit het leven gegrepen zijn.</a:t>
            </a:r>
          </a:p>
          <a:p>
            <a:endParaRPr lang="nl-BE" sz="2000" dirty="0"/>
          </a:p>
        </p:txBody>
      </p:sp>
      <p:sp>
        <p:nvSpPr>
          <p:cNvPr id="27"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schermafbeelding, scherm, telefoon&#10;&#10;Automatisch gegenereerde beschrijving">
            <a:extLst>
              <a:ext uri="{FF2B5EF4-FFF2-40B4-BE49-F238E27FC236}">
                <a16:creationId xmlns:a16="http://schemas.microsoft.com/office/drawing/2014/main" id="{F4D0886D-2C85-4007-BB2A-B41B29418B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 b="1863"/>
          <a:stretch/>
        </p:blipFill>
        <p:spPr>
          <a:xfrm>
            <a:off x="5977788" y="799352"/>
            <a:ext cx="5425410" cy="5259296"/>
          </a:xfrm>
          <a:prstGeom prst="rect">
            <a:avLst/>
          </a:prstGeom>
        </p:spPr>
      </p:pic>
      <p:sp>
        <p:nvSpPr>
          <p:cNvPr id="7" name="Pijl: rechts 6">
            <a:extLst>
              <a:ext uri="{FF2B5EF4-FFF2-40B4-BE49-F238E27FC236}">
                <a16:creationId xmlns:a16="http://schemas.microsoft.com/office/drawing/2014/main" id="{2852DBF5-7038-42D7-8FC8-679DF2B43867}"/>
              </a:ext>
            </a:extLst>
          </p:cNvPr>
          <p:cNvSpPr/>
          <p:nvPr/>
        </p:nvSpPr>
        <p:spPr>
          <a:xfrm>
            <a:off x="5682024" y="3187499"/>
            <a:ext cx="382330" cy="241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4634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E6B0EB-0F00-486C-9D71-15B46CE8EADC}"/>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Droomboxen</a:t>
            </a:r>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7C2D0772-5D99-4A50-BFEB-E29DCED67598}"/>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In de droomboxen vind je verhalen van volwassenen met autisme over hun dromen en toekomstperspectieven. Ze denken na wat hun drijfveer en troeven zijn en hoe ze daarmee aan de slag kunnen gaan om hun dromen te verwezenlijken.</a:t>
            </a:r>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schermafbeelding, scherm&#10;&#10;Automatisch gegenereerde beschrijving">
            <a:extLst>
              <a:ext uri="{FF2B5EF4-FFF2-40B4-BE49-F238E27FC236}">
                <a16:creationId xmlns:a16="http://schemas.microsoft.com/office/drawing/2014/main" id="{BE08C89C-268F-4708-8864-343EFFFDCA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 b="1662"/>
          <a:stretch/>
        </p:blipFill>
        <p:spPr>
          <a:xfrm>
            <a:off x="5977788" y="799352"/>
            <a:ext cx="5425410" cy="5259296"/>
          </a:xfrm>
          <a:prstGeom prst="rect">
            <a:avLst/>
          </a:prstGeom>
        </p:spPr>
      </p:pic>
      <p:sp>
        <p:nvSpPr>
          <p:cNvPr id="22" name="Pijl: rechts 21">
            <a:extLst>
              <a:ext uri="{FF2B5EF4-FFF2-40B4-BE49-F238E27FC236}">
                <a16:creationId xmlns:a16="http://schemas.microsoft.com/office/drawing/2014/main" id="{155257EC-4903-41E9-8D6A-B6D022250167}"/>
              </a:ext>
            </a:extLst>
          </p:cNvPr>
          <p:cNvSpPr/>
          <p:nvPr/>
        </p:nvSpPr>
        <p:spPr>
          <a:xfrm>
            <a:off x="5678187" y="3187499"/>
            <a:ext cx="382330" cy="241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09806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B96828-49AB-4FD6-928D-76E1BE40A24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3700" dirty="0"/>
              <a:t>Hoe registreer je?</a:t>
            </a:r>
          </a:p>
        </p:txBody>
      </p:sp>
      <p:grpSp>
        <p:nvGrpSpPr>
          <p:cNvPr id="10"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B7BE9AC2-739D-4574-A328-2A5AE733EA83}"/>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pPr marL="457200" indent="-457200">
              <a:buAutoNum type="arabicPeriod"/>
            </a:pPr>
            <a:r>
              <a:rPr lang="nl-BE" sz="2000" dirty="0"/>
              <a:t>Vul je e-mailadres in, ga akkoord met de privacyverklaring en klik op ‘inschrijving registreren’. </a:t>
            </a:r>
          </a:p>
          <a:p>
            <a:pPr marL="457200" indent="-457200">
              <a:buAutoNum type="arabicPeriod"/>
            </a:pPr>
            <a:r>
              <a:rPr lang="nl-BE" sz="2000" dirty="0"/>
              <a:t>Je ontvangt een activatie-mail in je mailbox. Klik op de link in deze e-mail om je registratie te voltooien.</a:t>
            </a:r>
          </a:p>
        </p:txBody>
      </p:sp>
      <p:sp>
        <p:nvSpPr>
          <p:cNvPr id="19"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schermafbeelding&#10;&#10;Automatisch gegenereerde beschrijving">
            <a:extLst>
              <a:ext uri="{FF2B5EF4-FFF2-40B4-BE49-F238E27FC236}">
                <a16:creationId xmlns:a16="http://schemas.microsoft.com/office/drawing/2014/main" id="{5D3F68FE-4F63-40F6-BC01-6CE7603B7EC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48" r="-3" b="2911"/>
          <a:stretch/>
        </p:blipFill>
        <p:spPr>
          <a:xfrm>
            <a:off x="5977788" y="799352"/>
            <a:ext cx="5425410" cy="5259296"/>
          </a:xfrm>
          <a:prstGeom prst="rect">
            <a:avLst/>
          </a:prstGeom>
        </p:spPr>
      </p:pic>
      <p:sp>
        <p:nvSpPr>
          <p:cNvPr id="7" name="Pijl: rechts 6">
            <a:extLst>
              <a:ext uri="{FF2B5EF4-FFF2-40B4-BE49-F238E27FC236}">
                <a16:creationId xmlns:a16="http://schemas.microsoft.com/office/drawing/2014/main" id="{E2E0BD15-2513-4FEF-BDD1-CD4D0C0E3D64}"/>
              </a:ext>
            </a:extLst>
          </p:cNvPr>
          <p:cNvSpPr/>
          <p:nvPr/>
        </p:nvSpPr>
        <p:spPr>
          <a:xfrm>
            <a:off x="6906747" y="4725962"/>
            <a:ext cx="382330" cy="241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66205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7B96828-49AB-4FD6-928D-76E1BE40A24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nl-BE" sz="3700" dirty="0"/>
              <a:t>Hoe meld je aan?</a:t>
            </a:r>
          </a:p>
        </p:txBody>
      </p:sp>
      <p:grpSp>
        <p:nvGrpSpPr>
          <p:cNvPr id="10"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id="{B7BE9AC2-739D-4574-A328-2A5AE733EA83}"/>
              </a:ext>
            </a:extLst>
          </p:cNvPr>
          <p:cNvSpPr>
            <a:spLocks noGrp="1"/>
          </p:cNvSpPr>
          <p:nvPr>
            <p:ph sz="half" idx="2"/>
          </p:nvPr>
        </p:nvSpPr>
        <p:spPr>
          <a:xfrm>
            <a:off x="590719" y="2330505"/>
            <a:ext cx="4559425" cy="3979585"/>
          </a:xfrm>
        </p:spPr>
        <p:txBody>
          <a:bodyPr vert="horz" lIns="91440" tIns="45720" rIns="91440" bIns="45720" rtlCol="0" anchor="ctr">
            <a:normAutofit/>
          </a:bodyPr>
          <a:lstStyle/>
          <a:p>
            <a:pPr marL="457200" indent="-457200">
              <a:buAutoNum type="arabicPeriod"/>
            </a:pPr>
            <a:r>
              <a:rPr lang="nl-BE" sz="2000" dirty="0"/>
              <a:t>Vul je e-mailadres in en klik op ‘Verstuur’. </a:t>
            </a:r>
          </a:p>
          <a:p>
            <a:pPr marL="457200" indent="-457200">
              <a:buAutoNum type="arabicPeriod"/>
            </a:pPr>
            <a:r>
              <a:rPr lang="nl-BE" sz="2000" dirty="0"/>
              <a:t>In je mailbox krijg je een e-mail met een toegangslink. Klik op deze link.</a:t>
            </a:r>
          </a:p>
          <a:p>
            <a:pPr marL="457200" indent="-457200">
              <a:buAutoNum type="arabicPeriod"/>
            </a:pPr>
            <a:r>
              <a:rPr lang="nl-BE" sz="2000" dirty="0"/>
              <a:t>Wanneer je afmeldt, vervalt de link. </a:t>
            </a:r>
          </a:p>
          <a:p>
            <a:pPr marL="0" indent="0">
              <a:buNone/>
            </a:pPr>
            <a:endParaRPr lang="nl-BE" sz="2000" dirty="0"/>
          </a:p>
          <a:p>
            <a:pPr marL="0" indent="0">
              <a:buNone/>
            </a:pPr>
            <a:r>
              <a:rPr lang="nl-BE" sz="2000" dirty="0"/>
              <a:t>Jouw informatie is online uitsluitend toegankelijk via jouw persoonlijke toegangslink in jouw mailbox!</a:t>
            </a:r>
          </a:p>
        </p:txBody>
      </p:sp>
      <p:sp>
        <p:nvSpPr>
          <p:cNvPr id="19"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schermafbeelding&#10;&#10;Automatisch gegenereerde beschrijving">
            <a:extLst>
              <a:ext uri="{FF2B5EF4-FFF2-40B4-BE49-F238E27FC236}">
                <a16:creationId xmlns:a16="http://schemas.microsoft.com/office/drawing/2014/main" id="{5D3F68FE-4F63-40F6-BC01-6CE7603B7EC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48" r="-3" b="2911"/>
          <a:stretch/>
        </p:blipFill>
        <p:spPr>
          <a:xfrm>
            <a:off x="5977788" y="799352"/>
            <a:ext cx="5425410" cy="5259296"/>
          </a:xfrm>
          <a:prstGeom prst="rect">
            <a:avLst/>
          </a:prstGeom>
        </p:spPr>
      </p:pic>
      <p:sp>
        <p:nvSpPr>
          <p:cNvPr id="7" name="Pijl: rechts 6">
            <a:extLst>
              <a:ext uri="{FF2B5EF4-FFF2-40B4-BE49-F238E27FC236}">
                <a16:creationId xmlns:a16="http://schemas.microsoft.com/office/drawing/2014/main" id="{E2E0BD15-2513-4FEF-BDD1-CD4D0C0E3D64}"/>
              </a:ext>
            </a:extLst>
          </p:cNvPr>
          <p:cNvSpPr/>
          <p:nvPr/>
        </p:nvSpPr>
        <p:spPr>
          <a:xfrm>
            <a:off x="8930856" y="4734840"/>
            <a:ext cx="382330" cy="241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004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980BA6-B46A-46FE-B508-040454C1B118}"/>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nl-BE" sz="4000" dirty="0"/>
              <a:t>Welke thema’s vind je in de Atlas?</a:t>
            </a:r>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52EB7421-1C2F-4C14-81DF-405FCB59E305}"/>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nl-BE" sz="2000" dirty="0"/>
              <a:t>Persoonlijke informatie</a:t>
            </a:r>
          </a:p>
          <a:p>
            <a:pPr indent="-228600">
              <a:buFont typeface="Arial" panose="020B0604020202020204" pitchFamily="34" charset="0"/>
              <a:buChar char="•"/>
            </a:pPr>
            <a:r>
              <a:rPr lang="nl-BE" sz="2000" dirty="0"/>
              <a:t>Informatieverwerking</a:t>
            </a:r>
          </a:p>
          <a:p>
            <a:pPr indent="-228600">
              <a:buFont typeface="Arial" panose="020B0604020202020204" pitchFamily="34" charset="0"/>
              <a:buChar char="•"/>
            </a:pPr>
            <a:r>
              <a:rPr lang="nl-BE" sz="2000" dirty="0"/>
              <a:t>Emotioneel welbevinden</a:t>
            </a:r>
          </a:p>
          <a:p>
            <a:pPr indent="-228600">
              <a:buFont typeface="Arial" panose="020B0604020202020204" pitchFamily="34" charset="0"/>
              <a:buChar char="•"/>
            </a:pPr>
            <a:r>
              <a:rPr lang="nl-BE" sz="2000" dirty="0"/>
              <a:t>Communicatie en sociale relaties</a:t>
            </a:r>
          </a:p>
          <a:p>
            <a:pPr indent="-228600">
              <a:buFont typeface="Arial" panose="020B0604020202020204" pitchFamily="34" charset="0"/>
              <a:buChar char="•"/>
            </a:pPr>
            <a:r>
              <a:rPr lang="nl-BE" sz="2000" dirty="0"/>
              <a:t>Mijn leven en mijn ambities</a:t>
            </a:r>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Tijdelijke aanduiding voor inhoud 17" descr="Afbeelding met schermafbeelding&#10;&#10;Automatisch gegenereerde beschrijving">
            <a:extLst>
              <a:ext uri="{FF2B5EF4-FFF2-40B4-BE49-F238E27FC236}">
                <a16:creationId xmlns:a16="http://schemas.microsoft.com/office/drawing/2014/main" id="{3CDE3023-1307-4B1D-9236-6B8B9F5176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50" r="-4" b="-4"/>
          <a:stretch/>
        </p:blipFill>
        <p:spPr>
          <a:xfrm>
            <a:off x="5977788" y="799352"/>
            <a:ext cx="5425410" cy="5259296"/>
          </a:xfrm>
          <a:prstGeom prst="rect">
            <a:avLst/>
          </a:prstGeom>
        </p:spPr>
      </p:pic>
      <p:sp>
        <p:nvSpPr>
          <p:cNvPr id="13" name="Pijl: rechts 12">
            <a:extLst>
              <a:ext uri="{FF2B5EF4-FFF2-40B4-BE49-F238E27FC236}">
                <a16:creationId xmlns:a16="http://schemas.microsoft.com/office/drawing/2014/main" id="{EC29F0A9-992F-453F-B3DE-5313659C576E}"/>
              </a:ext>
            </a:extLst>
          </p:cNvPr>
          <p:cNvSpPr/>
          <p:nvPr/>
        </p:nvSpPr>
        <p:spPr>
          <a:xfrm>
            <a:off x="5548539" y="1849386"/>
            <a:ext cx="382330" cy="241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43172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980BA6-B46A-46FE-B508-040454C1B118}"/>
              </a:ext>
            </a:extLst>
          </p:cNvPr>
          <p:cNvSpPr>
            <a:spLocks noGrp="1"/>
          </p:cNvSpPr>
          <p:nvPr>
            <p:ph type="title"/>
          </p:nvPr>
        </p:nvSpPr>
        <p:spPr>
          <a:xfrm>
            <a:off x="589559" y="856180"/>
            <a:ext cx="4710409" cy="1128068"/>
          </a:xfrm>
        </p:spPr>
        <p:txBody>
          <a:bodyPr vert="horz" lIns="91440" tIns="45720" rIns="91440" bIns="45720" rtlCol="0" anchor="ctr">
            <a:normAutofit fontScale="90000"/>
          </a:bodyPr>
          <a:lstStyle/>
          <a:p>
            <a:r>
              <a:rPr lang="nl-BE" sz="4000" dirty="0"/>
              <a:t>Persoonlijke informatie</a:t>
            </a:r>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id="{52EB7421-1C2F-4C14-81DF-405FCB59E305}"/>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r>
              <a:rPr lang="nl-BE" sz="2000" dirty="0"/>
              <a:t>Deze rubriek kan je invullen, maar mag je ook overslaan. </a:t>
            </a:r>
          </a:p>
          <a:p>
            <a:endParaRPr lang="nl-BE" sz="2000" dirty="0"/>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a:extLst>
              <a:ext uri="{FF2B5EF4-FFF2-40B4-BE49-F238E27FC236}">
                <a16:creationId xmlns:a16="http://schemas.microsoft.com/office/drawing/2014/main" id="{59751C7F-2E98-4AAF-934B-8A4D766BC891}"/>
              </a:ext>
            </a:extLst>
          </p:cNvPr>
          <p:cNvPicPr>
            <a:picLocks noGrp="1" noChangeAspect="1"/>
          </p:cNvPicPr>
          <p:nvPr>
            <p:ph idx="1"/>
          </p:nvPr>
        </p:nvPicPr>
        <p:blipFill>
          <a:blip r:embed="rId2"/>
          <a:stretch>
            <a:fillRect/>
          </a:stretch>
        </p:blipFill>
        <p:spPr>
          <a:xfrm>
            <a:off x="5613074" y="987425"/>
            <a:ext cx="5312427" cy="4873625"/>
          </a:xfrm>
          <a:prstGeom prst="rect">
            <a:avLst/>
          </a:prstGeom>
        </p:spPr>
      </p:pic>
      <p:pic>
        <p:nvPicPr>
          <p:cNvPr id="7" name="Afbeelding 6">
            <a:extLst>
              <a:ext uri="{FF2B5EF4-FFF2-40B4-BE49-F238E27FC236}">
                <a16:creationId xmlns:a16="http://schemas.microsoft.com/office/drawing/2014/main" id="{645C3567-3DDB-4932-A628-C610F41A5727}"/>
              </a:ext>
            </a:extLst>
          </p:cNvPr>
          <p:cNvPicPr>
            <a:picLocks noChangeAspect="1"/>
          </p:cNvPicPr>
          <p:nvPr/>
        </p:nvPicPr>
        <p:blipFill>
          <a:blip r:embed="rId3"/>
          <a:stretch>
            <a:fillRect/>
          </a:stretch>
        </p:blipFill>
        <p:spPr>
          <a:xfrm>
            <a:off x="5338492" y="2190285"/>
            <a:ext cx="402371" cy="280440"/>
          </a:xfrm>
          <a:prstGeom prst="rect">
            <a:avLst/>
          </a:prstGeom>
        </p:spPr>
      </p:pic>
    </p:spTree>
    <p:extLst>
      <p:ext uri="{BB962C8B-B14F-4D97-AF65-F5344CB8AC3E}">
        <p14:creationId xmlns:p14="http://schemas.microsoft.com/office/powerpoint/2010/main" val="3229076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Aangepast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D03B"/>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71BB9E2692746BB49B163AFA8C9B8" ma:contentTypeVersion="8" ma:contentTypeDescription="Een nieuw document maken." ma:contentTypeScope="" ma:versionID="f3cbc14e393262e21b9eaf3f10d74b3a">
  <xsd:schema xmlns:xsd="http://www.w3.org/2001/XMLSchema" xmlns:xs="http://www.w3.org/2001/XMLSchema" xmlns:p="http://schemas.microsoft.com/office/2006/metadata/properties" xmlns:ns3="5a78406f-62b8-492e-8414-a2c8d2e2e84a" targetNamespace="http://schemas.microsoft.com/office/2006/metadata/properties" ma:root="true" ma:fieldsID="cc512cde2f4626f3cd24b682cbecd37c" ns3:_="">
    <xsd:import namespace="5a78406f-62b8-492e-8414-a2c8d2e2e84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8406f-62b8-492e-8414-a2c8d2e2e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FD6BF-1264-43D5-BD5E-C5B1B8EE23FC}">
  <ds:schemaRefs>
    <ds:schemaRef ds:uri="http://schemas.microsoft.com/sharepoint/v3/contenttype/forms"/>
  </ds:schemaRefs>
</ds:datastoreItem>
</file>

<file path=customXml/itemProps2.xml><?xml version="1.0" encoding="utf-8"?>
<ds:datastoreItem xmlns:ds="http://schemas.openxmlformats.org/officeDocument/2006/customXml" ds:itemID="{64C5963B-CD35-4112-AE1D-1F9446C5DEEE}">
  <ds:schemaRefs>
    <ds:schemaRef ds:uri="http://purl.org/dc/term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5a78406f-62b8-492e-8414-a2c8d2e2e84a"/>
    <ds:schemaRef ds:uri="http://schemas.openxmlformats.org/package/2006/metadata/core-properties"/>
  </ds:schemaRefs>
</ds:datastoreItem>
</file>

<file path=customXml/itemProps3.xml><?xml version="1.0" encoding="utf-8"?>
<ds:datastoreItem xmlns:ds="http://schemas.openxmlformats.org/officeDocument/2006/customXml" ds:itemID="{4B53E3D8-B9CA-42CE-87AC-C2849403F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8406f-62b8-492e-8414-a2c8d2e2e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TotalTime>
  <Words>584</Words>
  <Application>Microsoft Office PowerPoint</Application>
  <PresentationFormat>Breedbeeld</PresentationFormat>
  <Paragraphs>60</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Handleiding</vt:lpstr>
      <vt:lpstr>Wat is het doel van de Atlas?</vt:lpstr>
      <vt:lpstr>Wat kan je raadplegen zonder registratie?</vt:lpstr>
      <vt:lpstr>Inspiratieverhalen</vt:lpstr>
      <vt:lpstr>Droomboxen</vt:lpstr>
      <vt:lpstr>Hoe registreer je?</vt:lpstr>
      <vt:lpstr>Hoe meld je aan?</vt:lpstr>
      <vt:lpstr>Welke thema’s vind je in de Atlas?</vt:lpstr>
      <vt:lpstr>Persoonlijke informatie</vt:lpstr>
      <vt:lpstr>Opbouw van de verschillende domeinen</vt:lpstr>
      <vt:lpstr>Uitleg over het domein</vt:lpstr>
      <vt:lpstr>Vragenlijst</vt:lpstr>
      <vt:lpstr>Aan de slag met een vragenlijst</vt:lpstr>
      <vt:lpstr>Inspiratiebox</vt:lpstr>
      <vt:lpstr>Gegevens opslaan</vt:lpstr>
      <vt:lpstr>Mijn Atlas downloaden</vt:lpstr>
      <vt:lpstr>Mijn Atlas</vt:lpstr>
      <vt:lpstr>Extra methodieken</vt:lpstr>
      <vt:lpstr>Nog enkele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Handleiding</dc:title>
  <dc:creator>Martine Thys</dc:creator>
  <cp:lastModifiedBy>Martine Thys</cp:lastModifiedBy>
  <cp:revision>2</cp:revision>
  <dcterms:created xsi:type="dcterms:W3CDTF">2020-10-21T15:19:58Z</dcterms:created>
  <dcterms:modified xsi:type="dcterms:W3CDTF">2020-10-21T15:31:38Z</dcterms:modified>
</cp:coreProperties>
</file>